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1051524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838080" y="4239720"/>
            <a:ext cx="1051524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6226200" y="212184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838080" y="423972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6226200" y="423972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338580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/>
          </p:nvPr>
        </p:nvSpPr>
        <p:spPr>
          <a:xfrm>
            <a:off x="4393440" y="2121840"/>
            <a:ext cx="338580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/>
          </p:nvPr>
        </p:nvSpPr>
        <p:spPr>
          <a:xfrm>
            <a:off x="7949160" y="2121840"/>
            <a:ext cx="338580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/>
          </p:nvPr>
        </p:nvSpPr>
        <p:spPr>
          <a:xfrm>
            <a:off x="838080" y="4239720"/>
            <a:ext cx="338580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/>
          </p:nvPr>
        </p:nvSpPr>
        <p:spPr>
          <a:xfrm>
            <a:off x="4393440" y="4239720"/>
            <a:ext cx="338580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/>
          </p:nvPr>
        </p:nvSpPr>
        <p:spPr>
          <a:xfrm>
            <a:off x="7949160" y="4239720"/>
            <a:ext cx="338580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07716E08-41D9-46DE-9387-2B0E5AEF0FE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subTitle"/>
          </p:nvPr>
        </p:nvSpPr>
        <p:spPr>
          <a:xfrm>
            <a:off x="838080" y="2121840"/>
            <a:ext cx="10515240" cy="40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ca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723D61AD-6739-42A3-903E-2AADB913D14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10515240" cy="40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AEEABE7D-8FB2-498C-9DD2-E23682673A2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5131080" cy="40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226200" y="2121840"/>
            <a:ext cx="5131080" cy="40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507AE25B-FCC6-43CB-86A6-8418805D73E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9C8892CA-F28A-4F57-972F-A4B006E6047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subTitle"/>
          </p:nvPr>
        </p:nvSpPr>
        <p:spPr>
          <a:xfrm>
            <a:off x="838080" y="240120"/>
            <a:ext cx="914292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FC25714A-D26E-4647-9FCC-3E5600B89CA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6226200" y="2121840"/>
            <a:ext cx="5131080" cy="40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838080" y="423972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AB51999A-AFBA-4BC9-B566-A1D1BD05A86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838080" y="2121840"/>
            <a:ext cx="10515240" cy="40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ca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5131080" cy="40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6226200" y="212184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6226200" y="423972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DE953CF8-5B25-4B58-A7FB-B0D14E29E2B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6226200" y="212184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/>
          </p:nvPr>
        </p:nvSpPr>
        <p:spPr>
          <a:xfrm>
            <a:off x="838080" y="4239720"/>
            <a:ext cx="1051524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916B33D9-0359-488F-A603-1E398B525D7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1051524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/>
          </p:nvPr>
        </p:nvSpPr>
        <p:spPr>
          <a:xfrm>
            <a:off x="838080" y="4239720"/>
            <a:ext cx="1051524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4E676CC8-1EE5-4DBC-B9A6-934F920C7E3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6226200" y="212184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/>
          </p:nvPr>
        </p:nvSpPr>
        <p:spPr>
          <a:xfrm>
            <a:off x="838080" y="423972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/>
          </p:nvPr>
        </p:nvSpPr>
        <p:spPr>
          <a:xfrm>
            <a:off x="6226200" y="423972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0B046F91-6EE0-45DD-83BC-EAAA5B91CEC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338580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4393440" y="2121840"/>
            <a:ext cx="338580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/>
          </p:nvPr>
        </p:nvSpPr>
        <p:spPr>
          <a:xfrm>
            <a:off x="7949160" y="2121840"/>
            <a:ext cx="338580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/>
          </p:nvPr>
        </p:nvSpPr>
        <p:spPr>
          <a:xfrm>
            <a:off x="838080" y="4239720"/>
            <a:ext cx="338580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6"/>
          <p:cNvSpPr>
            <a:spLocks noGrp="1"/>
          </p:cNvSpPr>
          <p:nvPr>
            <p:ph/>
          </p:nvPr>
        </p:nvSpPr>
        <p:spPr>
          <a:xfrm>
            <a:off x="4393440" y="4239720"/>
            <a:ext cx="338580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7"/>
          <p:cNvSpPr>
            <a:spLocks noGrp="1"/>
          </p:cNvSpPr>
          <p:nvPr>
            <p:ph/>
          </p:nvPr>
        </p:nvSpPr>
        <p:spPr>
          <a:xfrm>
            <a:off x="7949160" y="4239720"/>
            <a:ext cx="338580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841F65A9-1936-4637-8944-90A952A3D15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10515240" cy="40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5131080" cy="40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226200" y="2121840"/>
            <a:ext cx="5131080" cy="40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subTitle"/>
          </p:nvPr>
        </p:nvSpPr>
        <p:spPr>
          <a:xfrm>
            <a:off x="838080" y="240120"/>
            <a:ext cx="914292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26200" y="2121840"/>
            <a:ext cx="5131080" cy="40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838080" y="423972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5131080" cy="405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226200" y="212184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6226200" y="423972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6226200" y="2121840"/>
            <a:ext cx="513108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838080" y="4239720"/>
            <a:ext cx="10515240" cy="193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a-E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upo 14"/>
          <p:cNvGrpSpPr/>
          <p:nvPr/>
        </p:nvGrpSpPr>
        <p:grpSpPr>
          <a:xfrm>
            <a:off x="10346040" y="-230760"/>
            <a:ext cx="2027160" cy="2156400"/>
            <a:chOff x="10346040" y="-230760"/>
            <a:chExt cx="2027160" cy="2156400"/>
          </a:xfrm>
        </p:grpSpPr>
        <p:grpSp>
          <p:nvGrpSpPr>
            <p:cNvPr id="1" name="Grupo 15"/>
            <p:cNvGrpSpPr/>
            <p:nvPr/>
          </p:nvGrpSpPr>
          <p:grpSpPr>
            <a:xfrm>
              <a:off x="10346040" y="-230760"/>
              <a:ext cx="2027160" cy="1914480"/>
              <a:chOff x="10346040" y="-230760"/>
              <a:chExt cx="2027160" cy="1914480"/>
            </a:xfrm>
          </p:grpSpPr>
          <p:sp>
            <p:nvSpPr>
              <p:cNvPr id="2" name="CuadroTexto 17"/>
              <p:cNvSpPr/>
              <p:nvPr/>
            </p:nvSpPr>
            <p:spPr>
              <a:xfrm rot="16200000">
                <a:off x="10838880" y="288720"/>
                <a:ext cx="1602720" cy="118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>
                  <a:lnSpc>
                    <a:spcPts val="8640"/>
                  </a:lnSpc>
                  <a:tabLst>
                    <a:tab algn="l" pos="0"/>
                  </a:tabLst>
                </a:pPr>
                <a:r>
                  <a:rPr b="0" lang="es-ES" sz="19900" spc="-1" strike="noStrike">
                    <a:solidFill>
                      <a:srgbClr val="bfbfbf"/>
                    </a:solidFill>
                    <a:latin typeface="Bauhaus 93"/>
                  </a:rPr>
                  <a:t>a</a:t>
                </a:r>
                <a:endParaRPr b="0" lang="ca-ES" sz="199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" name="CuadroTexto 18"/>
              <p:cNvSpPr/>
              <p:nvPr/>
            </p:nvSpPr>
            <p:spPr>
              <a:xfrm>
                <a:off x="11504880" y="555480"/>
                <a:ext cx="868320" cy="7599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>
                  <a:lnSpc>
                    <a:spcPct val="100000"/>
                  </a:lnSpc>
                </a:pPr>
                <a:r>
                  <a:rPr b="0" lang="es-ES" sz="4400" spc="-1" strike="noStrike">
                    <a:solidFill>
                      <a:schemeClr val="accent4">
                        <a:lumMod val="75000"/>
                      </a:schemeClr>
                    </a:solidFill>
                    <a:latin typeface="Bauhaus 93"/>
                  </a:rPr>
                  <a:t>J</a:t>
                </a:r>
                <a:endParaRPr b="0" lang="ca-ES" sz="4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" name="CuadroTexto 19"/>
              <p:cNvSpPr/>
              <p:nvPr/>
            </p:nvSpPr>
            <p:spPr>
              <a:xfrm rot="13464600">
                <a:off x="10481400" y="-19080"/>
                <a:ext cx="914040" cy="7599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>
                  <a:lnSpc>
                    <a:spcPct val="100000"/>
                  </a:lnSpc>
                </a:pPr>
                <a:r>
                  <a:rPr b="0" lang="es-ES" sz="4400" spc="-1" strike="noStrike">
                    <a:solidFill>
                      <a:schemeClr val="accent6">
                        <a:lumMod val="75000"/>
                      </a:schemeClr>
                    </a:solidFill>
                    <a:latin typeface="Bauhaus 93"/>
                  </a:rPr>
                  <a:t>J</a:t>
                </a:r>
                <a:endParaRPr b="0" lang="ca-ES" sz="4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" name="CuadroTexto 20"/>
              <p:cNvSpPr/>
              <p:nvPr/>
            </p:nvSpPr>
            <p:spPr>
              <a:xfrm rot="18878400">
                <a:off x="10820520" y="654840"/>
                <a:ext cx="720000" cy="7599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>
                  <a:lnSpc>
                    <a:spcPct val="100000"/>
                  </a:lnSpc>
                </a:pPr>
                <a:r>
                  <a:rPr b="0" lang="es-ES" sz="4400" spc="-1" strike="noStrike">
                    <a:solidFill>
                      <a:srgbClr val="c00000"/>
                    </a:solidFill>
                    <a:latin typeface="Bauhaus 93"/>
                  </a:rPr>
                  <a:t>F</a:t>
                </a:r>
                <a:endParaRPr b="0" lang="ca-ES" sz="4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" name="CuadroTexto 21"/>
              <p:cNvSpPr/>
              <p:nvPr/>
            </p:nvSpPr>
            <p:spPr>
              <a:xfrm rot="16200000">
                <a:off x="10995120" y="502200"/>
                <a:ext cx="653400" cy="7599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>
                  <a:lnSpc>
                    <a:spcPct val="100000"/>
                  </a:lnSpc>
                </a:pPr>
                <a:r>
                  <a:rPr b="0" lang="es-ES" sz="4400" spc="-1" strike="noStrike">
                    <a:solidFill>
                      <a:srgbClr val="0070c0"/>
                    </a:solidFill>
                    <a:latin typeface="Bauhaus 93"/>
                  </a:rPr>
                  <a:t>M</a:t>
                </a:r>
                <a:endParaRPr b="0" lang="ca-ES" sz="4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7" name="CuadroTexto 16"/>
            <p:cNvSpPr/>
            <p:nvPr/>
          </p:nvSpPr>
          <p:spPr>
            <a:xfrm>
              <a:off x="10682280" y="1556640"/>
              <a:ext cx="1340280" cy="36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>
                <a:lnSpc>
                  <a:spcPct val="100000"/>
                </a:lnSpc>
              </a:pPr>
              <a:endParaRPr b="0" lang="es-ES" sz="1800" spc="-1" strike="noStrike">
                <a:solidFill>
                  <a:srgbClr val="a6a6a6"/>
                </a:solidFill>
                <a:latin typeface="Bauhaus 93"/>
              </a:endParaRPr>
            </a:p>
          </p:txBody>
        </p:sp>
      </p:grpSp>
      <p:sp>
        <p:nvSpPr>
          <p:cNvPr id="8" name="CuadroTexto 26"/>
          <p:cNvSpPr/>
          <p:nvPr/>
        </p:nvSpPr>
        <p:spPr>
          <a:xfrm>
            <a:off x="0" y="1666440"/>
            <a:ext cx="1206972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 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 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endParaRPr b="0" lang="ca-E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956160" y="1946520"/>
            <a:ext cx="9143640" cy="23871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1" lang="es-ES" sz="6000" spc="-1" strike="noStrike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b="0" lang="es-E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CuadroTexto 4"/>
          <p:cNvSpPr/>
          <p:nvPr/>
        </p:nvSpPr>
        <p:spPr>
          <a:xfrm>
            <a:off x="0" y="4380840"/>
            <a:ext cx="1206972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 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 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endParaRPr b="0" lang="ca-E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925000" cy="3135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1" lang="es-ES" sz="1200" spc="-1" strike="noStrike">
                <a:solidFill>
                  <a:srgbClr val="b2b2b2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1" lang="es-ES" sz="1200" spc="-1" strike="noStrike">
                <a:solidFill>
                  <a:srgbClr val="b2b2b2"/>
                </a:solidFill>
                <a:latin typeface="Calibri"/>
              </a:rPr>
              <a:t>&lt;data/hora&gt;</a:t>
            </a:r>
            <a:endParaRPr b="0" lang="ca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Feu clic per a editar el format del text de l'esquema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Segon nivell de l'esquema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Calibri"/>
              </a:rPr>
              <a:t>Tercer nivell de l'esquema</a:t>
            </a: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Calibri"/>
              </a:rPr>
              <a:t>Quart nivell de l'esquema</a:t>
            </a: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Cinquè nivell de l'esquema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Sisè nivell de l'esquema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Setè nivell de l'esquema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upo 14"/>
          <p:cNvGrpSpPr/>
          <p:nvPr/>
        </p:nvGrpSpPr>
        <p:grpSpPr>
          <a:xfrm>
            <a:off x="10346040" y="-230760"/>
            <a:ext cx="2027160" cy="2156400"/>
            <a:chOff x="10346040" y="-230760"/>
            <a:chExt cx="2027160" cy="2156400"/>
          </a:xfrm>
        </p:grpSpPr>
        <p:grpSp>
          <p:nvGrpSpPr>
            <p:cNvPr id="50" name="Grupo 15"/>
            <p:cNvGrpSpPr/>
            <p:nvPr/>
          </p:nvGrpSpPr>
          <p:grpSpPr>
            <a:xfrm>
              <a:off x="10346040" y="-230760"/>
              <a:ext cx="2027160" cy="1914480"/>
              <a:chOff x="10346040" y="-230760"/>
              <a:chExt cx="2027160" cy="1914480"/>
            </a:xfrm>
          </p:grpSpPr>
          <p:sp>
            <p:nvSpPr>
              <p:cNvPr id="51" name="CuadroTexto 17"/>
              <p:cNvSpPr/>
              <p:nvPr/>
            </p:nvSpPr>
            <p:spPr>
              <a:xfrm rot="16200000">
                <a:off x="10838880" y="288720"/>
                <a:ext cx="1602720" cy="118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>
                  <a:lnSpc>
                    <a:spcPts val="8640"/>
                  </a:lnSpc>
                  <a:tabLst>
                    <a:tab algn="l" pos="0"/>
                  </a:tabLst>
                </a:pPr>
                <a:r>
                  <a:rPr b="0" lang="es-ES" sz="19900" spc="-1" strike="noStrike">
                    <a:solidFill>
                      <a:srgbClr val="bfbfbf"/>
                    </a:solidFill>
                    <a:latin typeface="Bauhaus 93"/>
                  </a:rPr>
                  <a:t>a</a:t>
                </a:r>
                <a:endParaRPr b="0" lang="ca-ES" sz="199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2" name="CuadroTexto 18"/>
              <p:cNvSpPr/>
              <p:nvPr/>
            </p:nvSpPr>
            <p:spPr>
              <a:xfrm>
                <a:off x="11504880" y="555480"/>
                <a:ext cx="868320" cy="7599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>
                  <a:lnSpc>
                    <a:spcPct val="100000"/>
                  </a:lnSpc>
                </a:pPr>
                <a:r>
                  <a:rPr b="0" lang="es-ES" sz="4400" spc="-1" strike="noStrike">
                    <a:solidFill>
                      <a:schemeClr val="accent4">
                        <a:lumMod val="75000"/>
                      </a:schemeClr>
                    </a:solidFill>
                    <a:latin typeface="Bauhaus 93"/>
                  </a:rPr>
                  <a:t>J</a:t>
                </a:r>
                <a:endParaRPr b="0" lang="ca-ES" sz="4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3" name="CuadroTexto 19"/>
              <p:cNvSpPr/>
              <p:nvPr/>
            </p:nvSpPr>
            <p:spPr>
              <a:xfrm rot="13464600">
                <a:off x="10481400" y="-19080"/>
                <a:ext cx="914040" cy="7599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>
                  <a:lnSpc>
                    <a:spcPct val="100000"/>
                  </a:lnSpc>
                </a:pPr>
                <a:r>
                  <a:rPr b="0" lang="es-ES" sz="4400" spc="-1" strike="noStrike">
                    <a:solidFill>
                      <a:schemeClr val="accent6">
                        <a:lumMod val="75000"/>
                      </a:schemeClr>
                    </a:solidFill>
                    <a:latin typeface="Bauhaus 93"/>
                  </a:rPr>
                  <a:t>J</a:t>
                </a:r>
                <a:endParaRPr b="0" lang="ca-ES" sz="4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4" name="CuadroTexto 20"/>
              <p:cNvSpPr/>
              <p:nvPr/>
            </p:nvSpPr>
            <p:spPr>
              <a:xfrm rot="18878400">
                <a:off x="10820520" y="654840"/>
                <a:ext cx="720000" cy="7599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>
                  <a:lnSpc>
                    <a:spcPct val="100000"/>
                  </a:lnSpc>
                </a:pPr>
                <a:r>
                  <a:rPr b="0" lang="es-ES" sz="4400" spc="-1" strike="noStrike">
                    <a:solidFill>
                      <a:srgbClr val="c00000"/>
                    </a:solidFill>
                    <a:latin typeface="Bauhaus 93"/>
                  </a:rPr>
                  <a:t>F</a:t>
                </a:r>
                <a:endParaRPr b="0" lang="ca-ES" sz="4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5" name="CuadroTexto 21"/>
              <p:cNvSpPr/>
              <p:nvPr/>
            </p:nvSpPr>
            <p:spPr>
              <a:xfrm rot="16200000">
                <a:off x="10995120" y="502200"/>
                <a:ext cx="653400" cy="7599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>
                  <a:lnSpc>
                    <a:spcPct val="100000"/>
                  </a:lnSpc>
                </a:pPr>
                <a:r>
                  <a:rPr b="0" lang="es-ES" sz="4400" spc="-1" strike="noStrike">
                    <a:solidFill>
                      <a:srgbClr val="0070c0"/>
                    </a:solidFill>
                    <a:latin typeface="Bauhaus 93"/>
                  </a:rPr>
                  <a:t>M</a:t>
                </a:r>
                <a:endParaRPr b="0" lang="ca-ES" sz="4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56" name="CuadroTexto 16"/>
            <p:cNvSpPr/>
            <p:nvPr/>
          </p:nvSpPr>
          <p:spPr>
            <a:xfrm>
              <a:off x="10682280" y="1556640"/>
              <a:ext cx="1340280" cy="36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>
                <a:lnSpc>
                  <a:spcPct val="100000"/>
                </a:lnSpc>
              </a:pPr>
              <a:endParaRPr b="0" lang="es-ES" sz="1800" spc="-1" strike="noStrike">
                <a:solidFill>
                  <a:srgbClr val="a6a6a6"/>
                </a:solidFill>
                <a:latin typeface="Bauhaus 93"/>
              </a:endParaRPr>
            </a:p>
          </p:txBody>
        </p:sp>
      </p:grpSp>
      <p:sp>
        <p:nvSpPr>
          <p:cNvPr id="57" name="CuadroTexto 26"/>
          <p:cNvSpPr/>
          <p:nvPr/>
        </p:nvSpPr>
        <p:spPr>
          <a:xfrm>
            <a:off x="0" y="1666440"/>
            <a:ext cx="1206972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 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r>
              <a:rPr b="0" i="1" lang="es-ES" sz="1200" spc="-1" strike="noStrike" u="sng">
                <a:solidFill>
                  <a:srgbClr val="7030a0"/>
                </a:solidFill>
                <a:highlight>
                  <a:srgbClr val="c0c0c0"/>
                </a:highlight>
                <a:uFillTx/>
                <a:latin typeface="Bauhaus 93"/>
              </a:rPr>
              <a:t> A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=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c/</a:t>
            </a:r>
            <a:r>
              <a:rPr b="0" i="1" lang="es-ES" sz="1200" spc="-1" strike="noStrike" u="sng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(</a:t>
            </a:r>
            <a:r>
              <a:rPr b="0" i="1" lang="es-ES" sz="1200" spc="-1" strike="noStrike" u="sng">
                <a:solidFill>
                  <a:schemeClr val="accent6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J)</a:t>
            </a:r>
            <a:r>
              <a:rPr b="0" i="1" lang="es-ES" sz="1200" spc="-1" strike="noStrike" u="sng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J¡</a:t>
            </a:r>
            <a:r>
              <a:rPr b="0" i="1" lang="es-ES" sz="1200" spc="-1" strike="noStrike" u="sng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M</a:t>
            </a:r>
            <a:r>
              <a:rPr b="0" i="1" lang="es-ES" sz="1200" spc="-1" strike="noStrike" u="sng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#</a:t>
            </a:r>
            <a:r>
              <a:rPr b="0" i="1" lang="es-ES" sz="1200" spc="-1" strike="noStrike" u="sng">
                <a:solidFill>
                  <a:srgbClr val="c00000"/>
                </a:solidFill>
                <a:highlight>
                  <a:srgbClr val="c0c0c0"/>
                </a:highlight>
                <a:uFillTx/>
                <a:latin typeface="Bauhaus 93"/>
              </a:rPr>
              <a:t>F</a:t>
            </a:r>
            <a:r>
              <a:rPr b="0" i="1" lang="es-ES" sz="1200" spc="-1" strike="noStrike" u="sng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c0c0c0"/>
                </a:highlight>
                <a:uFillTx/>
                <a:latin typeface="Bauhaus 93"/>
              </a:rPr>
              <a:t>!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A\</a:t>
            </a:r>
            <a:r>
              <a:rPr b="0" i="1" lang="es-ES" sz="1200" spc="-1" strike="noStrike" u="sng">
                <a:solidFill>
                  <a:srgbClr val="ff0000"/>
                </a:solidFill>
                <a:highlight>
                  <a:srgbClr val="c0c0c0"/>
                </a:highlight>
                <a:uFillTx/>
                <a:latin typeface="Bauhaus 93"/>
              </a:rPr>
              <a:t>d</a:t>
            </a:r>
            <a:r>
              <a:rPr b="0" i="1" lang="es-ES" sz="1200" spc="-1" strike="noStrike" u="sng">
                <a:solidFill>
                  <a:srgbClr val="a6a6a6"/>
                </a:solidFill>
                <a:highlight>
                  <a:srgbClr val="c0c0c0"/>
                </a:highlight>
                <a:uFillTx/>
                <a:latin typeface="Bauhaus 93"/>
              </a:rPr>
              <a:t>”</a:t>
            </a:r>
            <a:endParaRPr b="0" lang="ca-E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1"/>
          <p:cNvSpPr>
            <a:spLocks noGrp="1"/>
          </p:cNvSpPr>
          <p:nvPr>
            <p:ph type="body"/>
          </p:nvPr>
        </p:nvSpPr>
        <p:spPr>
          <a:xfrm>
            <a:off x="838080" y="2121840"/>
            <a:ext cx="10515240" cy="405468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Haga clic para modificar los estilos de texto del patrón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Segundo nivel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Tercer nivel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libri"/>
              </a:rPr>
              <a:t>Cuarto nivel</a:t>
            </a: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libri"/>
              </a:rPr>
              <a:t>Quinto nivel</a:t>
            </a: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dt" idx="2"/>
          </p:nvPr>
        </p:nvSpPr>
        <p:spPr>
          <a:xfrm>
            <a:off x="838080" y="6356520"/>
            <a:ext cx="2847960" cy="352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1" lang="es-E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1" lang="es-ES" sz="1200" spc="-1" strike="noStrike">
                <a:solidFill>
                  <a:srgbClr val="8b8b8b"/>
                </a:solidFill>
                <a:latin typeface="Calibri"/>
              </a:rPr>
              <a:t>&lt;data/hora&gt;</a:t>
            </a:r>
            <a:endParaRPr b="0" lang="ca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ftr" idx="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ca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a-ES" sz="1400" spc="-1" strike="noStrike">
                <a:solidFill>
                  <a:srgbClr val="000000"/>
                </a:solidFill>
                <a:latin typeface="Times New Roman"/>
              </a:rPr>
              <a:t>&lt;peu de pàgina&gt;</a:t>
            </a:r>
            <a:endParaRPr b="0" lang="ca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sldNum" idx="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1" lang="es-ES" sz="2800" spc="-1" strike="noStrike">
                <a:solidFill>
                  <a:srgbClr val="a6a6a6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57F8F5A-FA16-4634-9809-E9C91DD4BA07}" type="slidenum">
              <a:rPr b="1" lang="es-ES" sz="2800" spc="-1" strike="noStrike">
                <a:solidFill>
                  <a:srgbClr val="a6a6a6"/>
                </a:solidFill>
                <a:latin typeface="Calibri"/>
              </a:rPr>
              <a:t>&lt;número&gt;</a:t>
            </a:fld>
            <a:endParaRPr b="0" lang="ca-ES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1" lang="es-ES" sz="4400" spc="-1" strike="noStrike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956160" y="1946520"/>
            <a:ext cx="9143640" cy="23871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rmAutofit fontScale="93000"/>
          </a:bodyPr>
          <a:p>
            <a:pPr indent="0" algn="ctr">
              <a:lnSpc>
                <a:spcPct val="90000"/>
              </a:lnSpc>
              <a:buNone/>
            </a:pPr>
            <a:r>
              <a:rPr b="1" lang="es-ES" sz="6000" spc="-1" strike="noStrike">
                <a:solidFill>
                  <a:srgbClr val="000000"/>
                </a:solidFill>
                <a:latin typeface="Calibri Light"/>
              </a:rPr>
              <a:t>ACCIONES PARA LA REPARACION EN VICTIMAS DE QUEBRANTO</a:t>
            </a:r>
            <a:endParaRPr b="0" lang="es-E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subTitle"/>
          </p:nvPr>
        </p:nvSpPr>
        <p:spPr>
          <a:xfrm>
            <a:off x="956160" y="4757040"/>
            <a:ext cx="9143640" cy="10659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buNone/>
            </a:pPr>
            <a:endParaRPr b="1" lang="ca-E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dt" idx="5"/>
          </p:nvPr>
        </p:nvSpPr>
        <p:spPr>
          <a:xfrm>
            <a:off x="838080" y="6356520"/>
            <a:ext cx="2925000" cy="3135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1" lang="es-ES" sz="1200" spc="-1" strike="noStrike">
                <a:solidFill>
                  <a:srgbClr val="b2b2b2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1" lang="es-ES" sz="1200" spc="-1" strike="noStrike">
                <a:solidFill>
                  <a:srgbClr val="b2b2b2"/>
                </a:solidFill>
                <a:latin typeface="Calibri"/>
              </a:rPr>
              <a:t>Javier J. MUGICA FLORES, Sopela (Bizkaia)</a:t>
            </a:r>
            <a:endParaRPr b="0" lang="ca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838080" y="240120"/>
            <a:ext cx="9229320" cy="13251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1" lang="es-ES" sz="44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838080" y="2121840"/>
            <a:ext cx="10515240" cy="405468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t">
            <a:normAutofit fontScale="84000"/>
          </a:bodyPr>
          <a:p>
            <a:pPr marL="207360" indent="-20736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Se busca la comprensión y confrontación con la historia del proceso de quebranto en base a los hechos reales y verdaderos sucedidos y a la documentación existente.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lvl="1" marL="622440" indent="-207360" algn="just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Informes oficiales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1" marL="622440" indent="-207360" algn="just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Sentencias judiciales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1" marL="622440" indent="-207360" algn="just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Peritajes técnicos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1" marL="622440" indent="-207360" algn="just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Fotografías, videos, objetos referenciales del pasado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1" marL="622440" indent="-207360" algn="just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Historias de vida elaboradas por la partes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marL="207360" indent="-20736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En los casos donde haya ausencias y falsedades en los relatos se apoyará a las partes a confrontar y reparar la verdad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07360" indent="-20736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Se elaborarán documentos de memoria que serán custodiados y entregados en el futuro a las partes implicadas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847960" cy="352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1" lang="es-E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1" lang="es-ES" sz="1200" spc="-1" strike="noStrike">
                <a:solidFill>
                  <a:srgbClr val="8b8b8b"/>
                </a:solidFill>
                <a:latin typeface="Calibri"/>
              </a:rPr>
              <a:t>Javier J. MUGICA FLORES, Sopela (Bizkaia)</a:t>
            </a:r>
            <a:endParaRPr b="0" lang="ca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es-ES" sz="1200" spc="-1" strike="noStrike">
              <a:solidFill>
                <a:srgbClr val="8b8b8b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7E010629-73BF-4DD1-BD8C-8E58EBDBCA42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956160" y="1946520"/>
            <a:ext cx="9143640" cy="23871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rmAutofit fontScale="93000"/>
          </a:bodyPr>
          <a:p>
            <a:pPr indent="0" algn="ctr">
              <a:lnSpc>
                <a:spcPct val="90000"/>
              </a:lnSpc>
              <a:buNone/>
            </a:pPr>
            <a:r>
              <a:rPr b="1" lang="es-ES" sz="6000" spc="-1" strike="noStrike">
                <a:solidFill>
                  <a:srgbClr val="000000"/>
                </a:solidFill>
                <a:latin typeface="Calibri Light"/>
              </a:rPr>
              <a:t>3.- Programa grupal de reparación para víctimas del quebranto</a:t>
            </a:r>
            <a:endParaRPr b="0" lang="es-E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subTitle"/>
          </p:nvPr>
        </p:nvSpPr>
        <p:spPr>
          <a:xfrm>
            <a:off x="956160" y="4757040"/>
            <a:ext cx="9143640" cy="10659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buNone/>
            </a:pPr>
            <a:endParaRPr b="1" lang="ca-E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dt" idx="21"/>
          </p:nvPr>
        </p:nvSpPr>
        <p:spPr>
          <a:xfrm>
            <a:off x="838080" y="6356520"/>
            <a:ext cx="2925000" cy="3135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1" lang="es-ES" sz="1200" spc="-1" strike="noStrike">
                <a:solidFill>
                  <a:srgbClr val="b2b2b2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1" lang="es-ES" sz="1200" spc="-1" strike="noStrike">
                <a:solidFill>
                  <a:srgbClr val="b2b2b2"/>
                </a:solidFill>
                <a:latin typeface="Calibri"/>
              </a:rPr>
              <a:t>Javier J. MUGICA FLORES, Sopela (Bizkaia)</a:t>
            </a:r>
            <a:endParaRPr b="0" lang="ca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/>
          </p:nvPr>
        </p:nvSpPr>
        <p:spPr>
          <a:xfrm>
            <a:off x="838080" y="2121840"/>
            <a:ext cx="10515240" cy="405468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t">
            <a:normAutofit fontScale="81000"/>
          </a:bodyPr>
          <a:p>
            <a:pPr marL="199800" indent="-1998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Se busca compartir las experiencias de quebranto con otras víctimas para facilitar un mejor abordaje del proceso de reparación.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199800" indent="-1998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Compartir relatos y dolor para contener el sufrimiento y superar los procesos de duelo.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199800" indent="-1998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Intercambiar y compartir buenas prácticas y estrategias de abordaje de los procesos de reparación.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199800" indent="-1998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Compartir teorías, métodos y técnicas acordes a la estrategias noviolentas referenciales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199800" indent="-1998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Debatir dudas y reflexiones 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199800" indent="-1998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Sesiones mensuales por videoconferencia y compromiso de salvaguarda de la intimidad de personas y familias que participen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847960" cy="352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1" lang="es-E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1" lang="es-ES" sz="1200" spc="-1" strike="noStrike">
                <a:solidFill>
                  <a:srgbClr val="8b8b8b"/>
                </a:solidFill>
                <a:latin typeface="Calibri"/>
              </a:rPr>
              <a:t>Javier J. MUGICA FLORES, Sopela (Bizkaia)</a:t>
            </a:r>
            <a:endParaRPr b="0" lang="ca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es-ES" sz="1200" spc="-1" strike="noStrike">
              <a:solidFill>
                <a:srgbClr val="8b8b8b"/>
              </a:solidFill>
              <a:latin typeface="Calibri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1" lang="es-ES" sz="4400" spc="-1" strike="noStrike">
                <a:solidFill>
                  <a:srgbClr val="000000"/>
                </a:solidFill>
                <a:latin typeface="Calibri Light"/>
              </a:rPr>
              <a:t>Grupo de autoayuda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A359AB3F-45E9-4A84-9EB7-AA1E7CF8247C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956160" y="1946520"/>
            <a:ext cx="9143640" cy="23871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1" lang="es-ES" sz="6000" spc="-1" strike="noStrike">
                <a:solidFill>
                  <a:srgbClr val="000000"/>
                </a:solidFill>
                <a:latin typeface="Calibri Light"/>
              </a:rPr>
              <a:t>4.- Seguimiento y apoyo a procesos de reparación </a:t>
            </a:r>
            <a:endParaRPr b="0" lang="es-E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subTitle"/>
          </p:nvPr>
        </p:nvSpPr>
        <p:spPr>
          <a:xfrm>
            <a:off x="956160" y="4757040"/>
            <a:ext cx="9143640" cy="10659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buNone/>
            </a:pPr>
            <a:endParaRPr b="1" lang="ca-E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dt" idx="24"/>
          </p:nvPr>
        </p:nvSpPr>
        <p:spPr>
          <a:xfrm>
            <a:off x="838080" y="6356520"/>
            <a:ext cx="2925000" cy="3135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1" lang="es-ES" sz="1200" spc="-1" strike="noStrike">
                <a:solidFill>
                  <a:srgbClr val="b2b2b2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1" lang="es-ES" sz="1200" spc="-1" strike="noStrike">
                <a:solidFill>
                  <a:srgbClr val="b2b2b2"/>
                </a:solidFill>
                <a:latin typeface="Calibri"/>
              </a:rPr>
              <a:t>Javier J. MUGICA FLORES, Sopela (Bizkaia)</a:t>
            </a:r>
            <a:endParaRPr b="0" lang="ca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/>
          </p:nvPr>
        </p:nvSpPr>
        <p:spPr>
          <a:xfrm>
            <a:off x="838080" y="2121840"/>
            <a:ext cx="10515240" cy="405468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Se trata de acompañar las acciones de las personas y familias en los procesos de reparación de los quebrantos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Planificaciones de los procesos de reparación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Redacción de los documentos de memoria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Apoyo y asesoramiento para la ejecución de los planes de reparación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Corrección de desviaciones, conflictos y desviaciones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Evaluar los resultados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Acompañamiento a través de videoconferencias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847960" cy="352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1" lang="es-E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1" lang="es-ES" sz="1200" spc="-1" strike="noStrike">
                <a:solidFill>
                  <a:srgbClr val="8b8b8b"/>
                </a:solidFill>
                <a:latin typeface="Calibri"/>
              </a:rPr>
              <a:t>Javier J. MUGICA FLORES, Sopela (Bizkaia)</a:t>
            </a:r>
            <a:endParaRPr b="0" lang="ca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es-ES" sz="1200" spc="-1" strike="noStrike">
              <a:solidFill>
                <a:srgbClr val="8b8b8b"/>
              </a:solidFill>
              <a:latin typeface="Calibri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1" lang="es-ES" sz="4400" spc="-1" strike="noStrike">
                <a:solidFill>
                  <a:srgbClr val="000000"/>
                </a:solidFill>
                <a:latin typeface="Calibri Light"/>
              </a:rPr>
              <a:t>Seguimiento y apoyo a procesos de reparación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6076AEEC-9188-4ECB-A06E-A351B89579AB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956160" y="1946520"/>
            <a:ext cx="9143640" cy="23871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1" lang="es-ES" sz="6000" spc="-1" strike="noStrike">
                <a:solidFill>
                  <a:srgbClr val="000000"/>
                </a:solidFill>
                <a:latin typeface="Calibri Light"/>
              </a:rPr>
              <a:t>Principios y fundamentos</a:t>
            </a:r>
            <a:endParaRPr b="0" lang="es-E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subTitle"/>
          </p:nvPr>
        </p:nvSpPr>
        <p:spPr>
          <a:xfrm>
            <a:off x="956160" y="4757040"/>
            <a:ext cx="9143640" cy="10659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buNone/>
            </a:pPr>
            <a:endParaRPr b="1" lang="ca-E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925000" cy="3135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1" lang="es-ES" sz="1200" spc="-1" strike="noStrike">
                <a:solidFill>
                  <a:srgbClr val="b2b2b2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1" lang="es-ES" sz="1200" spc="-1" strike="noStrike">
                <a:solidFill>
                  <a:srgbClr val="b2b2b2"/>
                </a:solidFill>
                <a:latin typeface="Calibri"/>
              </a:rPr>
              <a:t>Javier J. MUGICA FLORES, Sopela (Bizkaia)</a:t>
            </a:r>
            <a:endParaRPr b="0" lang="ca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/>
          </p:nvPr>
        </p:nvSpPr>
        <p:spPr>
          <a:xfrm>
            <a:off x="838080" y="2121840"/>
            <a:ext cx="10515240" cy="405468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t">
            <a:normAutofit fontScale="79000"/>
          </a:bodyPr>
          <a:p>
            <a:pPr marL="212400" indent="-2124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El objeto de las acciones que se proponen es la reparación individual y familiar de las secuelas y consecuencias de las situaciones de quebranto administrativo de relaciones vinculares segurizantes y significativas entre menores acogidos y sus diversas familias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12400" indent="-2124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Se protegerá a las partes y en especial a quienes hayan sido NNAs en situación de protección, de los conflictos de lealtad que pudieran vislumbrarse o generarse como consecuencia de la confusión generada en los quebrantos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12400" indent="-2124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No se promoverán acciones de revancha contra ninguna de las partes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12400" indent="-2124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Todos los conflictos entre las partes serán abordados con estrategias propias de la resistencia noviolenta y teniendo cuidado de no alimentar los ciclos de violencia, sea esta del tipo que sea y atendiendo especialmente a la violencia emocional (reproches, insultos, descalificaciones, chantajes, amenazas, sermones, explicaciones no solicitadas...)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847960" cy="352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1" lang="es-E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1" lang="es-ES" sz="1200" spc="-1" strike="noStrike">
                <a:solidFill>
                  <a:srgbClr val="8b8b8b"/>
                </a:solidFill>
                <a:latin typeface="Calibri"/>
              </a:rPr>
              <a:t>Javier J. MUGICA FLORES, Sopela (Bizkaia)</a:t>
            </a:r>
            <a:endParaRPr b="0" lang="ca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es-ES" sz="1200" spc="-1" strike="noStrike">
              <a:solidFill>
                <a:srgbClr val="8b8b8b"/>
              </a:solidFill>
              <a:latin typeface="Calibri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1" lang="es-ES" sz="4400" spc="-1" strike="noStrike">
                <a:solidFill>
                  <a:srgbClr val="000000"/>
                </a:solidFill>
                <a:latin typeface="Calibri Light"/>
              </a:rPr>
              <a:t>Claves fundamentales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569C0FAA-974A-4991-8804-9708B3D8EEA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/>
          </p:nvPr>
        </p:nvSpPr>
        <p:spPr>
          <a:xfrm>
            <a:off x="838080" y="2121840"/>
            <a:ext cx="10515240" cy="405468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t">
            <a:noAutofit/>
          </a:bodyPr>
          <a:p>
            <a:pPr marL="228600" indent="-2286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Relato documentado y verdadero de los hechos y situaciones vividas: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 algn="just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Documentos, escritos, planes, fotografías, videos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 algn="just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Relación de protagonistas de los procesos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 algn="just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Sucesión temporal de los hechos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Procesos de duelo no resueltos o patológicos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Secuelas de los procesos de quebranto a nivel de salud mental (traumatización, confusión, disociación, autoestima, culpa, depresión, miedo al abandono, desregulación, hipercontrol…)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Acciones de reparación en función de las diversas responsabilidades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2847960" cy="352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1" lang="es-E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1" lang="es-ES" sz="1200" spc="-1" strike="noStrike">
                <a:solidFill>
                  <a:srgbClr val="8b8b8b"/>
                </a:solidFill>
                <a:latin typeface="Calibri"/>
              </a:rPr>
              <a:t>Javier J. MUGICA FLORES, Sopela (Bizkaia)</a:t>
            </a:r>
            <a:endParaRPr b="0" lang="ca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es-ES" sz="1200" spc="-1" strike="noStrike">
              <a:solidFill>
                <a:srgbClr val="8b8b8b"/>
              </a:solidFill>
              <a:latin typeface="Calibri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1" lang="es-ES" sz="4400" spc="-1" strike="noStrike">
                <a:solidFill>
                  <a:srgbClr val="000000"/>
                </a:solidFill>
                <a:latin typeface="Calibri Light"/>
              </a:rPr>
              <a:t>Contenidos prioritarios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86B58D96-AF4F-4435-BF75-8785457605D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/>
          </p:nvPr>
        </p:nvSpPr>
        <p:spPr>
          <a:xfrm>
            <a:off x="838080" y="2121840"/>
            <a:ext cx="10515240" cy="405468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t">
            <a:noAutofit/>
          </a:bodyPr>
          <a:p>
            <a:pPr marL="228600" indent="-2286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Niños, niñas, adolescentes, jóvenes y personas adultas que hayan sufrido la ruptura abrupta por decisión administrativa de sus vínculos y relaciones significativas con sus personas de referencia vincular, sin una continuidad, motivos justificados  o explicaciones verdaderas y coherentes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 algn="just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Que aceptan y asumen los objetivos del programa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 algn="just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Que proceden en sus procesos de reparación con las recomendaciones emanadas del programa 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 algn="just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Que aceptan las estrategias de resolución y reparación noviolenta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Personas y familias de cualquier lugar de España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dt" idx="11"/>
          </p:nvPr>
        </p:nvSpPr>
        <p:spPr>
          <a:xfrm>
            <a:off x="838080" y="6356520"/>
            <a:ext cx="2847960" cy="352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1" lang="es-E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1" lang="es-ES" sz="1200" spc="-1" strike="noStrike">
                <a:solidFill>
                  <a:srgbClr val="8b8b8b"/>
                </a:solidFill>
                <a:latin typeface="Calibri"/>
              </a:rPr>
              <a:t>Javier J. MUGICA FLORES, Sopela (Bizkaia)</a:t>
            </a:r>
            <a:endParaRPr b="0" lang="ca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ftr" idx="1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es-ES" sz="1200" spc="-1" strike="noStrike">
              <a:solidFill>
                <a:srgbClr val="8b8b8b"/>
              </a:solidFill>
              <a:latin typeface="Calibri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rmAutofit fontScale="96000"/>
          </a:bodyPr>
          <a:p>
            <a:pPr indent="0" algn="ctr">
              <a:lnSpc>
                <a:spcPct val="90000"/>
              </a:lnSpc>
              <a:buNone/>
            </a:pPr>
            <a:r>
              <a:rPr b="1" lang="es-ES" sz="4400" spc="-1" strike="noStrike">
                <a:solidFill>
                  <a:srgbClr val="000000"/>
                </a:solidFill>
                <a:latin typeface="Calibri Light"/>
              </a:rPr>
              <a:t>Destinatarios/as del programa de reparación de quebrantos administrativos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3659DD2F-AB5D-44CB-ACAD-F0EA83104A9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/>
          </p:nvPr>
        </p:nvSpPr>
        <p:spPr>
          <a:xfrm>
            <a:off x="838080" y="2121840"/>
            <a:ext cx="10515240" cy="405468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t">
            <a:normAutofit fontScale="90000"/>
          </a:bodyPr>
          <a:p>
            <a:pPr marL="500040" indent="-5000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0" lang="es-ES" sz="3600" spc="-1" strike="noStrike">
                <a:solidFill>
                  <a:srgbClr val="000000"/>
                </a:solidFill>
                <a:latin typeface="Calibri"/>
              </a:rPr>
              <a:t>Acogida individualizada o familiar de las víctimas</a:t>
            </a:r>
            <a:endParaRPr b="0" lang="es-ES" sz="3600" spc="-1" strike="noStrike">
              <a:solidFill>
                <a:srgbClr val="000000"/>
              </a:solidFill>
              <a:latin typeface="Calibri"/>
            </a:endParaRPr>
          </a:p>
          <a:p>
            <a:pPr marL="500040" indent="-5000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0" lang="es-ES" sz="3600" spc="-1" strike="noStrike">
                <a:solidFill>
                  <a:srgbClr val="000000"/>
                </a:solidFill>
                <a:latin typeface="Calibri"/>
              </a:rPr>
              <a:t>Elaboración del archivo de la memoria de la vivencia del quebranto</a:t>
            </a:r>
            <a:endParaRPr b="0" lang="es-ES" sz="3600" spc="-1" strike="noStrike">
              <a:solidFill>
                <a:srgbClr val="000000"/>
              </a:solidFill>
              <a:latin typeface="Calibri"/>
            </a:endParaRPr>
          </a:p>
          <a:p>
            <a:pPr marL="500040" indent="-5000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0" lang="es-ES" sz="3600" spc="-1" strike="noStrike">
                <a:solidFill>
                  <a:srgbClr val="000000"/>
                </a:solidFill>
                <a:latin typeface="Calibri"/>
              </a:rPr>
              <a:t>Participación en grupo de autoyuda para las víctimas de quebranto conducido por dos miembros de la Plataforma</a:t>
            </a:r>
            <a:endParaRPr b="0" lang="es-ES" sz="3600" spc="-1" strike="noStrike">
              <a:solidFill>
                <a:srgbClr val="000000"/>
              </a:solidFill>
              <a:latin typeface="Calibri"/>
            </a:endParaRPr>
          </a:p>
          <a:p>
            <a:pPr marL="500040" indent="-5000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0" lang="es-ES" sz="3600" spc="-1" strike="noStrike">
                <a:solidFill>
                  <a:srgbClr val="000000"/>
                </a:solidFill>
                <a:latin typeface="Calibri"/>
              </a:rPr>
              <a:t>Seguimiento y apoyo a procesos de reparación activados y llevados a la realidad de las personas afectadas</a:t>
            </a:r>
            <a:endParaRPr b="0" lang="es-ES" sz="3600" spc="-1" strike="noStrike">
              <a:solidFill>
                <a:srgbClr val="000000"/>
              </a:solidFill>
              <a:latin typeface="Calibri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</a:pPr>
            <a:endParaRPr b="0" lang="es-ES" sz="3600" spc="-1" strike="noStrike">
              <a:solidFill>
                <a:srgbClr val="000000"/>
              </a:solidFill>
              <a:latin typeface="Calibri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</a:pPr>
            <a:endParaRPr b="0" lang="es-E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847960" cy="352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1" lang="es-E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1" lang="es-ES" sz="1200" spc="-1" strike="noStrike">
                <a:solidFill>
                  <a:srgbClr val="8b8b8b"/>
                </a:solidFill>
                <a:latin typeface="Calibri"/>
              </a:rPr>
              <a:t>Javier J. MUGICA FLORES, Sopela (Bizkaia)</a:t>
            </a:r>
            <a:endParaRPr b="0" lang="ca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es-ES" sz="1200" spc="-1" strike="noStrike">
              <a:solidFill>
                <a:srgbClr val="8b8b8b"/>
              </a:solidFill>
              <a:latin typeface="Calibri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1" lang="es-ES" sz="4400" spc="-1" strike="noStrike">
                <a:solidFill>
                  <a:srgbClr val="000000"/>
                </a:solidFill>
                <a:latin typeface="Calibri Light"/>
              </a:rPr>
              <a:t>Subprogramas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E6832257-128B-4682-9415-958E1B1971DB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956160" y="1946520"/>
            <a:ext cx="9143640" cy="23871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1" lang="es-ES" sz="6000" spc="-1" strike="noStrike">
                <a:solidFill>
                  <a:srgbClr val="000000"/>
                </a:solidFill>
                <a:latin typeface="Calibri Light"/>
              </a:rPr>
              <a:t>1.- Acogida de la victimas</a:t>
            </a:r>
            <a:endParaRPr b="0" lang="es-E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subTitle"/>
          </p:nvPr>
        </p:nvSpPr>
        <p:spPr>
          <a:xfrm>
            <a:off x="956160" y="4757040"/>
            <a:ext cx="9143640" cy="10659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buNone/>
            </a:pPr>
            <a:endParaRPr b="1" lang="ca-E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dt" idx="15"/>
          </p:nvPr>
        </p:nvSpPr>
        <p:spPr>
          <a:xfrm>
            <a:off x="838080" y="6356520"/>
            <a:ext cx="2925000" cy="3135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1" lang="es-ES" sz="1200" spc="-1" strike="noStrike">
                <a:solidFill>
                  <a:srgbClr val="b2b2b2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1" lang="es-ES" sz="1200" spc="-1" strike="noStrike">
                <a:solidFill>
                  <a:srgbClr val="b2b2b2"/>
                </a:solidFill>
                <a:latin typeface="Calibri"/>
              </a:rPr>
              <a:t>Javier J. MUGICA FLORES, Sopela (Bizkaia)</a:t>
            </a:r>
            <a:endParaRPr b="0" lang="ca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/>
          </p:nvPr>
        </p:nvSpPr>
        <p:spPr>
          <a:xfrm>
            <a:off x="838080" y="2121840"/>
            <a:ext cx="10515240" cy="405468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t">
            <a:normAutofit fontScale="97000"/>
          </a:bodyPr>
          <a:p>
            <a:pPr marL="221400" indent="-2214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Se trata de recibir y acoger a las victimas, escuchando su relato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1400" indent="-2214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Evaluar las consecuencias y repercusiones de la experiencia de quebranto (duelos, secuelas, narrativas…)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1400" indent="-2214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Explicar las acciones que se pueden llevar a cabo en los diferentes programas establecidos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1400" indent="-2214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Planificar objetivos, fases y tareas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1400" indent="-2214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Se llevará a efecto entre tres y cinco sesiones individuales y familiares y en ella participarán dos miembros de la plataforma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847960" cy="352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1" lang="es-E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1" lang="es-ES" sz="1200" spc="-1" strike="noStrike">
                <a:solidFill>
                  <a:srgbClr val="8b8b8b"/>
                </a:solidFill>
                <a:latin typeface="Calibri"/>
              </a:rPr>
              <a:t>Javier J. MUGICA FLORES, Sopela (Bizkaia)</a:t>
            </a:r>
            <a:endParaRPr b="0" lang="ca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es-ES" sz="1200" spc="-1" strike="noStrike">
              <a:solidFill>
                <a:srgbClr val="8b8b8b"/>
              </a:solidFill>
              <a:latin typeface="Calibri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title"/>
          </p:nvPr>
        </p:nvSpPr>
        <p:spPr>
          <a:xfrm>
            <a:off x="838080" y="240120"/>
            <a:ext cx="9142920" cy="13251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1" lang="es-ES" sz="4400" spc="-1" strike="noStrike">
                <a:solidFill>
                  <a:srgbClr val="000000"/>
                </a:solidFill>
                <a:latin typeface="Calibri Light"/>
              </a:rPr>
              <a:t>Objetivos y actuaciones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70DDCE64-947C-4065-B642-4401A8CFC52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956160" y="1946520"/>
            <a:ext cx="9143640" cy="23871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rmAutofit fontScale="93000"/>
          </a:bodyPr>
          <a:p>
            <a:pPr indent="0" algn="ctr">
              <a:lnSpc>
                <a:spcPct val="90000"/>
              </a:lnSpc>
              <a:buNone/>
            </a:pPr>
            <a:r>
              <a:rPr b="1" lang="es-ES" sz="6000" spc="-1" strike="noStrike">
                <a:solidFill>
                  <a:srgbClr val="000000"/>
                </a:solidFill>
                <a:latin typeface="Calibri Light"/>
              </a:rPr>
              <a:t>2.- Archivo de la memoria y de la reparación para victimas de quebranto</a:t>
            </a:r>
            <a:endParaRPr b="0" lang="es-E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ubTitle"/>
          </p:nvPr>
        </p:nvSpPr>
        <p:spPr>
          <a:xfrm>
            <a:off x="956160" y="4757040"/>
            <a:ext cx="9143640" cy="1065960"/>
          </a:xfrm>
          <a:prstGeom prst="rect">
            <a:avLst/>
          </a:prstGeom>
          <a:solidFill>
            <a:srgbClr val="d6dce5"/>
          </a:solidFill>
          <a:ln w="0">
            <a:noFill/>
          </a:ln>
        </p:spPr>
        <p:txBody>
          <a:bodyPr anchor="ctr">
            <a:noAutofit/>
          </a:bodyPr>
          <a:p>
            <a:pPr indent="0" algn="ctr">
              <a:buNone/>
            </a:pPr>
            <a:endParaRPr b="1" lang="ca-E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dt" idx="18"/>
          </p:nvPr>
        </p:nvSpPr>
        <p:spPr>
          <a:xfrm>
            <a:off x="838080" y="6356520"/>
            <a:ext cx="2925000" cy="3135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1" lang="es-ES" sz="1200" spc="-1" strike="noStrike">
                <a:solidFill>
                  <a:srgbClr val="b2b2b2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1" lang="es-ES" sz="1200" spc="-1" strike="noStrike">
                <a:solidFill>
                  <a:srgbClr val="b2b2b2"/>
                </a:solidFill>
                <a:latin typeface="Calibri"/>
              </a:rPr>
              <a:t>Javier J. MUGICA FLORES, Sopela (Bizkaia)</a:t>
            </a:r>
            <a:endParaRPr b="0" lang="ca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JJMF</Template>
  <TotalTime>252</TotalTime>
  <Application>LibreOffice/7.4.3.2$Windows_X86_64 LibreOffice_project/1048a8393ae2eeec98dff31b5c133c5f1d08b890</Application>
  <AppVersion>15.0000</AppVersion>
  <Words>879</Words>
  <Paragraphs>82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2025-10-01T15:12:50Z</dcterms:created>
  <dc:creator>Javier Mugica Flores</dc:creator>
  <dc:description/>
  <dc:language>ca-ES</dc:language>
  <cp:lastModifiedBy>Javier Mugica Flores</cp:lastModifiedBy>
  <dcterms:modified xsi:type="dcterms:W3CDTF">2025-10-30T19:38:22Z</dcterms:modified>
  <cp:revision>18</cp:revision>
  <dc:subject/>
  <dc:title>Archivo de la memoria y de la reparación para victimas de quebranto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Panorámica</vt:lpwstr>
  </property>
  <property fmtid="{D5CDD505-2E9C-101B-9397-08002B2CF9AE}" pid="3" name="Slides">
    <vt:i4>14</vt:i4>
  </property>
</Properties>
</file>